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75" r:id="rId2"/>
    <p:sldId id="272" r:id="rId3"/>
    <p:sldId id="273" r:id="rId4"/>
    <p:sldId id="274" r:id="rId5"/>
    <p:sldId id="271" r:id="rId6"/>
    <p:sldId id="270" r:id="rId7"/>
    <p:sldId id="256" r:id="rId8"/>
    <p:sldId id="263" r:id="rId9"/>
    <p:sldId id="266" r:id="rId10"/>
    <p:sldId id="267" r:id="rId11"/>
    <p:sldId id="265" r:id="rId12"/>
    <p:sldId id="264" r:id="rId13"/>
    <p:sldId id="268" r:id="rId14"/>
    <p:sldId id="269" r:id="rId15"/>
    <p:sldId id="257" r:id="rId16"/>
    <p:sldId id="262" r:id="rId17"/>
    <p:sldId id="259" r:id="rId18"/>
    <p:sldId id="258" r:id="rId19"/>
    <p:sldId id="261" r:id="rId20"/>
    <p:sldId id="260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228F40B-8480-4131-BDA8-5C017037FF4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BC065C-B3BC-40A5-B410-E7048975F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83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84FE-27C5-4F01-A18B-C39DB3A1A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C62E-1546-484D-8A73-B1285C692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87CB-2811-4192-BEE7-640CF4CF2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FE74-4712-46C6-A0B7-FE5E749B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253B8-7A00-4BA4-82C7-773DCB722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E993-0EB7-4581-ABF5-5AE87102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B76B-9226-47D6-BA39-76C24A466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382E-01DA-49AF-BB22-B02D2244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36ED-DA58-40E3-BB70-19CA0FA3D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83C7-CD9C-4D37-82E9-9623AC34A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FE25-09E4-42BC-AA80-E17A9EEF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5B77-2DC6-4CDD-B75A-00859C0E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B29223-01E5-44ED-9C9B-9E617824F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PTA/OTA </a:t>
            </a:r>
            <a:r>
              <a:rPr lang="en-US" sz="3600" b="1" dirty="0" smtClean="0">
                <a:solidFill>
                  <a:schemeClr val="tx1"/>
                </a:solidFill>
              </a:rPr>
              <a:t>106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Unit 2 Lecture 6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C:\Documents and Settings\GaryB\Local Settings\Temporary Internet Files\Content.IE5\DSFQ5M9Z\MPj043879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25600"/>
            <a:ext cx="3733800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77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43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Motor or Descending Tracts of the Spinal Cord</a:t>
            </a:r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>
            <p:ph type="tbl" idx="1"/>
          </p:nvPr>
        </p:nvGraphicFramePr>
        <p:xfrm>
          <a:off x="762000" y="914400"/>
          <a:ext cx="7772400" cy="5675376"/>
        </p:xfrm>
        <a:graphic>
          <a:graphicData uri="http://schemas.openxmlformats.org/drawingml/2006/table">
            <a:tbl>
              <a:tblPr/>
              <a:tblGrid>
                <a:gridCol w="2286000"/>
                <a:gridCol w="1981200"/>
                <a:gridCol w="3505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 Corticospinal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Muscles of the limbs, hands, and feet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Corticospinal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Muscles of the axial 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Corticobulbar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Cerebral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Peduncle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Skeletal muscles of the head and neck via cranial nerves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Rubrospinal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Skeletal muscles of the limbs, hands, and feet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Tectospinal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Skeletal muscles of the head and eyes in response to visual stimuli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Motor or Descending Tracts of the Spinal Cord</a:t>
            </a:r>
          </a:p>
        </p:txBody>
      </p:sp>
      <p:graphicFrame>
        <p:nvGraphicFramePr>
          <p:cNvPr id="11393" name="Group 129"/>
          <p:cNvGraphicFramePr>
            <a:graphicFrameLocks noGrp="1"/>
          </p:cNvGraphicFramePr>
          <p:nvPr>
            <p:ph type="tbl" idx="1"/>
          </p:nvPr>
        </p:nvGraphicFramePr>
        <p:xfrm>
          <a:off x="762000" y="1143000"/>
          <a:ext cx="7772400" cy="3590544"/>
        </p:xfrm>
        <a:graphic>
          <a:graphicData uri="http://schemas.openxmlformats.org/drawingml/2006/table">
            <a:tbl>
              <a:tblPr/>
              <a:tblGrid>
                <a:gridCol w="2133600"/>
                <a:gridCol w="1676400"/>
                <a:gridCol w="3962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Vestibulospinal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 for maintaining balance in response to head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 reticulospinal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Facilitates flexor reflexes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Inhibits extensor reflexes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Medial reticulospinal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Facilitates extensor reflexes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Inhibits Flexor reflexes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77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7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71500"/>
            <a:ext cx="7343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Basic Organization of a </a:t>
            </a:r>
            <a:br>
              <a:rPr lang="en-US" sz="36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Reflex Pathway</a:t>
            </a:r>
          </a:p>
        </p:txBody>
      </p:sp>
      <p:pic>
        <p:nvPicPr>
          <p:cNvPr id="12291" name="Picture 3" descr="173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85925"/>
            <a:ext cx="7620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Terms Associated with </a:t>
            </a:r>
            <a:br>
              <a:rPr lang="en-US" sz="36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Reflex Pathways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</a:rPr>
              <a:t>Spinal Reflexes // Cranial Reflexes</a:t>
            </a:r>
          </a:p>
          <a:p>
            <a:pPr eaLnBrk="1" hangingPunct="1"/>
            <a:r>
              <a:rPr lang="en-US" sz="2800" b="1" smtClean="0">
                <a:latin typeface="Arial" charset="0"/>
              </a:rPr>
              <a:t>Somatic Reflexes // Visceral (Autonomic) Reflexes</a:t>
            </a:r>
          </a:p>
          <a:p>
            <a:pPr eaLnBrk="1" hangingPunct="1"/>
            <a:r>
              <a:rPr lang="en-US" sz="2800" b="1" smtClean="0">
                <a:latin typeface="Arial" charset="0"/>
              </a:rPr>
              <a:t>Monosynaptic Reflex // Polysynaptic Reflex</a:t>
            </a:r>
          </a:p>
          <a:p>
            <a:pPr eaLnBrk="1" hangingPunct="1"/>
            <a:r>
              <a:rPr lang="en-US" sz="2800" b="1" smtClean="0">
                <a:latin typeface="Arial" charset="0"/>
              </a:rPr>
              <a:t>Ipsilateral Reflex // Contralateral Reflex</a:t>
            </a:r>
          </a:p>
          <a:p>
            <a:pPr eaLnBrk="1" hangingPunct="1"/>
            <a:r>
              <a:rPr lang="en-US" sz="2800" b="1" smtClean="0">
                <a:latin typeface="Arial" charset="0"/>
              </a:rPr>
              <a:t>Segmental Reflex // Intersegmental Reflex</a:t>
            </a:r>
          </a:p>
          <a:p>
            <a:pPr eaLnBrk="1" hangingPunct="1"/>
            <a:r>
              <a:rPr lang="en-US" sz="2800" b="1" smtClean="0">
                <a:latin typeface="Arial" charset="0"/>
              </a:rPr>
              <a:t>Reciprocal innervation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A Spinal, Somatic, Monosynaptic, Ipsilateral, Segmental Reflex demonstrating Reciprocal Innervation</a:t>
            </a:r>
          </a:p>
        </p:txBody>
      </p:sp>
      <p:pic>
        <p:nvPicPr>
          <p:cNvPr id="14339" name="Picture 3" descr="1738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85925"/>
            <a:ext cx="7620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A Spinal, Somatic, Polysynaptic, Ipsilateral, Segmental Reflex demonstrating Reciprocal Innervation</a:t>
            </a:r>
          </a:p>
        </p:txBody>
      </p:sp>
      <p:pic>
        <p:nvPicPr>
          <p:cNvPr id="15363" name="Picture 3" descr="173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A Spinal, Somatic, Polysynaptic, Ipsilateral, Intersegmental Reflex demonstrating Reciprocal Innervation</a:t>
            </a:r>
          </a:p>
        </p:txBody>
      </p:sp>
      <p:pic>
        <p:nvPicPr>
          <p:cNvPr id="16387" name="Picture 3" descr="173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4838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/>
              <a:t>Spinal Nerves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Cervical nerves		8 pairs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Thoracic Nerves		12 pairs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Lumbar Nerves		5 pairs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Sacral Nerves		5 pairs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err="1"/>
              <a:t>Coccygeal</a:t>
            </a:r>
            <a:r>
              <a:rPr lang="en-US" sz="3200" b="1" dirty="0"/>
              <a:t> Nerves	1 pair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Total				31 pairs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A Spinal, Somatic, Polysynaptic, Contralateral, intersegmental Reflex demonstrating Reciprocal Innervation</a:t>
            </a:r>
          </a:p>
        </p:txBody>
      </p:sp>
      <p:pic>
        <p:nvPicPr>
          <p:cNvPr id="17411" name="Picture 3" descr="173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8007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/>
              <a:t>Spinal Plexuses and Nerves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4478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/>
              <a:t>Cervical Plexus (C1-C5)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/>
              <a:t>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/>
              <a:t>Brachial Plexus (C5-T1)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/>
              <a:t>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/>
              <a:t>Lumbar Plexus (L1-L4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/>
              <a:t>Sacral Plexus (L4-S4)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/>
              <a:t>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38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3" y="0"/>
            <a:ext cx="6530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8382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Gross Anatomy of the Spinal Cord</a:t>
            </a:r>
          </a:p>
        </p:txBody>
      </p:sp>
      <p:pic>
        <p:nvPicPr>
          <p:cNvPr id="2051" name="Picture 9" descr="173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Functional Organization of the Nuclei within the Gray Matter </a:t>
            </a:r>
            <a:br>
              <a:rPr lang="en-US" sz="32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of the Spinal Cord</a:t>
            </a:r>
          </a:p>
        </p:txBody>
      </p:sp>
      <p:pic>
        <p:nvPicPr>
          <p:cNvPr id="3075" name="Picture 4" descr="FG13_05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752600"/>
            <a:ext cx="6781800" cy="50863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Location of Ascending and Descending Tracts of the Spinal Cord</a:t>
            </a:r>
          </a:p>
        </p:txBody>
      </p:sp>
      <p:pic>
        <p:nvPicPr>
          <p:cNvPr id="4099" name="Picture 3" descr="173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20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Major Sensory or Ascending Tracts </a:t>
            </a:r>
          </a:p>
        </p:txBody>
      </p:sp>
      <p:graphicFrame>
        <p:nvGraphicFramePr>
          <p:cNvPr id="9397" name="Group 181"/>
          <p:cNvGraphicFramePr>
            <a:graphicFrameLocks noGrp="1"/>
          </p:cNvGraphicFramePr>
          <p:nvPr>
            <p:ph type="tbl" idx="1"/>
          </p:nvPr>
        </p:nvGraphicFramePr>
        <p:xfrm>
          <a:off x="609600" y="762000"/>
          <a:ext cx="7772400" cy="5794821"/>
        </p:xfrm>
        <a:graphic>
          <a:graphicData uri="http://schemas.openxmlformats.org/drawingml/2006/table">
            <a:tbl>
              <a:tblPr/>
              <a:tblGrid>
                <a:gridCol w="2362200"/>
                <a:gridCol w="1752600"/>
                <a:gridCol w="36576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Fasciculus gracilis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Posterior 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Discriminative touch,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proprioception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 discrimination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Fasciculus Cuneatus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Same as FG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 Spinothalamic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Pain and Thermal sensations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Spinothalamic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Itch, Tickle, Pressure, Crude touch sensations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Posterior and Anterior Spinocerebellar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Proprioceptors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77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163" y="228600"/>
            <a:ext cx="53038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2362200"/>
            <a:ext cx="348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Organization of</a:t>
            </a:r>
          </a:p>
          <a:p>
            <a:r>
              <a:rPr lang="en-US" sz="2800" b="1"/>
              <a:t>Sensory or Ascending</a:t>
            </a:r>
          </a:p>
          <a:p>
            <a:r>
              <a:rPr lang="en-US" sz="2800" b="1"/>
              <a:t>Pathways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309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PTA/OTA 106 Unit 2 Lecture 6</vt:lpstr>
      <vt:lpstr>PowerPoint Presentation</vt:lpstr>
      <vt:lpstr>PowerPoint Presentation</vt:lpstr>
      <vt:lpstr>PowerPoint Presentation</vt:lpstr>
      <vt:lpstr>Gross Anatomy of the Spinal Cord</vt:lpstr>
      <vt:lpstr>Functional Organization of the Nuclei within the Gray Matter  of the Spinal Cord</vt:lpstr>
      <vt:lpstr>Location of Ascending and Descending Tracts of the Spinal Cord</vt:lpstr>
      <vt:lpstr>Major Sensory or Ascending Tracts </vt:lpstr>
      <vt:lpstr>PowerPoint Presentation</vt:lpstr>
      <vt:lpstr>PowerPoint Presentation</vt:lpstr>
      <vt:lpstr>Motor or Descending Tracts of the Spinal Cord</vt:lpstr>
      <vt:lpstr>Motor or Descending Tracts of the Spinal Cord</vt:lpstr>
      <vt:lpstr>PowerPoint Presentation</vt:lpstr>
      <vt:lpstr>PowerPoint Presentation</vt:lpstr>
      <vt:lpstr>Basic Organization of a  Reflex Pathway</vt:lpstr>
      <vt:lpstr>Terms Associated with  Reflex Pathways</vt:lpstr>
      <vt:lpstr>A Spinal, Somatic, Monosynaptic, Ipsilateral, Segmental Reflex demonstrating Reciprocal Innervation</vt:lpstr>
      <vt:lpstr>A Spinal, Somatic, Polysynaptic, Ipsilateral, Segmental Reflex demonstrating Reciprocal Innervation</vt:lpstr>
      <vt:lpstr>A Spinal, Somatic, Polysynaptic, Ipsilateral, Intersegmental Reflex demonstrating Reciprocal Innervation</vt:lpstr>
      <vt:lpstr>A Spinal, Somatic, Polysynaptic, Contralateral, intersegmental Reflex demonstrating Reciprocal Innervation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Blevins</dc:creator>
  <cp:lastModifiedBy>GaryB</cp:lastModifiedBy>
  <cp:revision>14</cp:revision>
  <dcterms:created xsi:type="dcterms:W3CDTF">2001-11-14T07:15:13Z</dcterms:created>
  <dcterms:modified xsi:type="dcterms:W3CDTF">2011-10-05T16:48:08Z</dcterms:modified>
</cp:coreProperties>
</file>